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7" r:id="rId2"/>
    <p:sldId id="389" r:id="rId3"/>
    <p:sldId id="390" r:id="rId4"/>
    <p:sldId id="392" r:id="rId5"/>
    <p:sldId id="391" r:id="rId6"/>
    <p:sldId id="393" r:id="rId7"/>
    <p:sldId id="394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003300"/>
    <a:srgbClr val="80868C"/>
    <a:srgbClr val="D99B01"/>
    <a:srgbClr val="FDE3EF"/>
    <a:srgbClr val="FFFFFF"/>
    <a:srgbClr val="F69CC7"/>
    <a:srgbClr val="F35FB7"/>
    <a:srgbClr val="FDD3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4" autoAdjust="0"/>
    <p:restoredTop sz="97052" autoAdjust="0"/>
  </p:normalViewPr>
  <p:slideViewPr>
    <p:cSldViewPr>
      <p:cViewPr varScale="1">
        <p:scale>
          <a:sx n="105" d="100"/>
          <a:sy n="105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B928EC0-4AEE-4274-90EB-32866776B4CA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BDD172C-439A-44FE-8CD9-E6400D962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89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47F9DF-D9E8-4721-8A65-1D0D49A133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CF7C5-DE49-49AF-9824-8AB3F0680F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BD7-9E69-47AF-869A-90F6E49A86F1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belyh\Рабочий стол\CЛАЙДЫ\88ecea7775f6e73cacec4f23df1afb66.jp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23735"/>
          <a:stretch>
            <a:fillRect/>
          </a:stretch>
        </p:blipFill>
        <p:spPr bwMode="auto">
          <a:xfrm>
            <a:off x="0" y="0"/>
            <a:ext cx="9144000" cy="3241004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2195736" y="2924944"/>
            <a:ext cx="6696744" cy="2664296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gerb_kirovskoy_oblas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720079" cy="966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 userDrawn="1"/>
        </p:nvSpPr>
        <p:spPr>
          <a:xfrm>
            <a:off x="827584" y="11663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Министерство</a:t>
            </a:r>
            <a:r>
              <a:rPr lang="ru-RU" sz="2400" b="1" baseline="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финансов</a:t>
            </a:r>
          </a:p>
          <a:p>
            <a:r>
              <a:rPr lang="ru-RU" sz="2400" b="1" baseline="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Кировской области</a:t>
            </a:r>
            <a:endParaRPr lang="ru-RU" sz="24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54A6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B1F-D9E4-4158-B13F-FF24056D809C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E853-C438-440D-9A2A-1A8546D867B5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9D78-FACF-47D9-B0EB-C7D8FA59DF61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79518" y="188640"/>
            <a:ext cx="8784976" cy="6480720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FB32-72BF-44C2-A0EE-ECDA20BA4B93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belyh\Рабочий стол\CЛАЙДЫ\88ecea7775f6e73cacec4f23df1afb66.jp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23735"/>
          <a:stretch>
            <a:fillRect/>
          </a:stretch>
        </p:blipFill>
        <p:spPr bwMode="auto">
          <a:xfrm>
            <a:off x="0" y="0"/>
            <a:ext cx="9144000" cy="3241004"/>
          </a:xfrm>
          <a:prstGeom prst="rect">
            <a:avLst/>
          </a:prstGeom>
          <a:noFill/>
        </p:spPr>
      </p:pic>
      <p:pic>
        <p:nvPicPr>
          <p:cNvPr id="8" name="Рисунок 7" descr="gerb_kirovskoy_oblas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720079" cy="966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827584" y="11663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Министерство</a:t>
            </a:r>
            <a:r>
              <a:rPr lang="ru-RU" sz="2400" b="1" baseline="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финансов</a:t>
            </a:r>
          </a:p>
          <a:p>
            <a:r>
              <a:rPr lang="ru-RU" sz="2400" b="1" baseline="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Кировской области</a:t>
            </a:r>
            <a:endParaRPr lang="ru-RU" sz="24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54A6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7A5-6CB2-4B6E-940C-273FF1358CEF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E24-4CBC-42BB-9169-F68E87C4D33D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A1E2-5E07-45E6-8B73-4861BD0700DB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F0F-6AFB-4B64-8607-93586080B97D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7E03-8CA3-49D3-9F8C-BA2C251CE020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A99-9FB6-45C0-B82E-106555E0064C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CFA3-A6DD-4D06-A1A7-508F58A68BC0}" type="datetime1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&#1084;&#1086;&#1081;&#1073;&#1080;&#1079;&#1085;&#1077;&#1089;-43.&#1088;&#1092;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" y="0"/>
            <a:ext cx="1835696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chemeClr val="bg1">
                  <a:lumMod val="95000"/>
                </a:schemeClr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691680" y="1556792"/>
            <a:ext cx="6480720" cy="2880320"/>
          </a:xfrm>
          <a:prstGeom prst="rect">
            <a:avLst/>
          </a:prstGeom>
        </p:spPr>
        <p:txBody>
          <a:bodyPr lIns="72000" tIns="36000" rIns="72000" bIns="36000" anchor="t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noProof="0" dirty="0" smtClean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Меры поддержки субъектов малого </a:t>
            </a:r>
            <a:endParaRPr kumimoji="0" lang="en-US" sz="2400" b="1" i="0" u="none" strike="noStrike" kern="1200" normalizeH="0" baseline="0" noProof="0" dirty="0" smtClean="0">
              <a:solidFill>
                <a:schemeClr val="tx2">
                  <a:lumMod val="75000"/>
                </a:schemeClr>
              </a:solidFill>
              <a:uLnTx/>
              <a:uFillTx/>
              <a:latin typeface="+mj-lt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noProof="0" dirty="0" smtClean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и среднего предпринимательства в связи </a:t>
            </a:r>
            <a:r>
              <a:rPr kumimoji="0" lang="en-US" sz="2400" b="1" i="0" u="none" strike="noStrike" kern="1200" normalizeH="0" baseline="0" noProof="0" dirty="0" smtClean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en-US" sz="2400" b="1" i="0" u="none" strike="noStrike" kern="1200" normalizeH="0" baseline="0" noProof="0" dirty="0" smtClean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normalizeH="0" baseline="0" noProof="0" dirty="0" smtClean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с введением ограничительных мероприятий (карантина) на территории Кировской области</a:t>
            </a:r>
            <a:endParaRPr kumimoji="0" lang="ru-RU" sz="2400" b="1" i="0" u="none" strike="noStrike" kern="1200" normalizeH="0" baseline="0" noProof="0" dirty="0">
              <a:solidFill>
                <a:schemeClr val="tx2">
                  <a:lumMod val="75000"/>
                </a:schemeClr>
              </a:solidFill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6237312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Arabic Typesetting" pitchFamily="66" charset="-78"/>
              </a:rPr>
              <a:t>25 сентября 2020 года</a:t>
            </a:r>
            <a:endParaRPr lang="ru-RU" sz="1600" dirty="0">
              <a:cs typeface="Arabic Typesetting" pitchFamily="66" charset="-78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" y="4725144"/>
            <a:ext cx="3563888" cy="2132856"/>
          </a:xfrm>
          <a:prstGeom prst="triangle">
            <a:avLst>
              <a:gd name="adj" fmla="val 0"/>
            </a:avLst>
          </a:prstGeom>
          <a:solidFill>
            <a:schemeClr val="tx2">
              <a:lumMod val="25000"/>
              <a:lumOff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96136" y="4869160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Кряжева Н.М.</a:t>
            </a:r>
          </a:p>
          <a:p>
            <a:pPr algn="r"/>
            <a:r>
              <a:rPr lang="ru-RU" sz="1600" b="1" dirty="0" smtClean="0">
                <a:cs typeface="Arabic Typesetting" pitchFamily="66" charset="-78"/>
              </a:rPr>
              <a:t>министр экономического развития и поддержки предпринимательства Кировской области</a:t>
            </a:r>
            <a:endParaRPr lang="ru-RU" sz="1600" b="1" dirty="0">
              <a:cs typeface="Arabic Typesetting" pitchFamily="66" charset="-78"/>
            </a:endParaRPr>
          </a:p>
        </p:txBody>
      </p:sp>
    </p:spTree>
    <p:controls>
      <p:control spid="102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48488" y="6381750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BC77B630-2457-44BA-8F46-6BB149D5CCE3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152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264" tIns="37632" rIns="75264" bIns="37632" anchor="ctr">
            <a:spAutoFit/>
          </a:bodyPr>
          <a:lstStyle/>
          <a:p>
            <a:pPr defTabSz="752475"/>
            <a:endParaRPr lang="ru-RU" altLang="ru-RU"/>
          </a:p>
        </p:txBody>
      </p:sp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1550865" y="923300"/>
            <a:ext cx="6912768" cy="476109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algn="ctr" defTabSz="37632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ПЕРЕЧЕНЬ ПОСТРАДАВШИХ ОТРАСЛЕЙ</a:t>
            </a:r>
            <a:endParaRPr lang="ru-RU" sz="2000" dirty="0">
              <a:solidFill>
                <a:srgbClr val="623B2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7" name="Прямоугольник 1"/>
          <p:cNvSpPr>
            <a:spLocks noChangeArrowheads="1"/>
          </p:cNvSpPr>
          <p:nvPr/>
        </p:nvSpPr>
        <p:spPr bwMode="auto">
          <a:xfrm>
            <a:off x="1707759" y="1719786"/>
            <a:ext cx="5767388" cy="12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>
            <a:spAutoFit/>
          </a:bodyPr>
          <a:lstStyle/>
          <a:p>
            <a:pPr algn="ctr"/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Постановление Правительства РФ </a:t>
            </a:r>
            <a:b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от 03.04.2020  № 434 </a:t>
            </a:r>
            <a:b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(в ред. от 12.05.2020 № 657</a:t>
            </a:r>
            <a:r>
              <a:rPr lang="en-US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) </a:t>
            </a:r>
          </a:p>
        </p:txBody>
      </p:sp>
      <p:sp>
        <p:nvSpPr>
          <p:cNvPr id="3079" name="Прямоугольник 9"/>
          <p:cNvSpPr>
            <a:spLocks noChangeArrowheads="1"/>
          </p:cNvSpPr>
          <p:nvPr/>
        </p:nvSpPr>
        <p:spPr bwMode="auto">
          <a:xfrm>
            <a:off x="380009" y="3655947"/>
            <a:ext cx="8534400" cy="145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На территории Кировской области </a:t>
            </a:r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субъектов из перечня: </a:t>
            </a:r>
            <a:endParaRPr lang="ru-RU" altLang="ru-RU" sz="2500" b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  <a:p>
            <a:pPr algn="just">
              <a:lnSpc>
                <a:spcPts val="1000"/>
              </a:lnSpc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726 </a:t>
            </a:r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СМСП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615 </a:t>
            </a: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ЮЛ</a:t>
            </a:r>
            <a:r>
              <a:rPr lang="ru-RU" altLang="ru-RU" sz="2400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и</a:t>
            </a:r>
            <a:r>
              <a:rPr lang="ru-RU" altLang="ru-RU" sz="2400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12 111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5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ИП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buFontTx/>
              <a:buChar char="-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738 </a:t>
            </a: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занятых у СМСП</a:t>
            </a:r>
          </a:p>
        </p:txBody>
      </p:sp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1990863" y="3071810"/>
            <a:ext cx="5184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</a:t>
            </a:r>
            <a:r>
              <a:rPr lang="en-US" alt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alt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видов из 12 сфер деятельности</a:t>
            </a:r>
            <a:endParaRPr lang="ru-RU" alt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4513" y="649128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BE773367-D1E3-4D97-8C6A-60AD3140BC90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4100" name="Прямоугольник 25"/>
          <p:cNvSpPr>
            <a:spLocks noChangeArrowheads="1"/>
          </p:cNvSpPr>
          <p:nvPr/>
        </p:nvSpPr>
        <p:spPr bwMode="auto">
          <a:xfrm>
            <a:off x="2735796" y="880110"/>
            <a:ext cx="3672408" cy="46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8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Федеральные</a:t>
            </a:r>
            <a:r>
              <a:rPr lang="ru-RU" altLang="ru-RU" sz="2800" b="1" dirty="0">
                <a:solidFill>
                  <a:srgbClr val="FF4B4B"/>
                </a:solidFill>
                <a:latin typeface="Calibri" pitchFamily="34" charset="0"/>
              </a:rPr>
              <a:t> меры</a:t>
            </a:r>
          </a:p>
        </p:txBody>
      </p:sp>
      <p:sp>
        <p:nvSpPr>
          <p:cNvPr id="4101" name="Прямоугольник 22"/>
          <p:cNvSpPr>
            <a:spLocks noChangeArrowheads="1"/>
          </p:cNvSpPr>
          <p:nvPr/>
        </p:nvSpPr>
        <p:spPr bwMode="auto">
          <a:xfrm>
            <a:off x="4752975" y="519113"/>
            <a:ext cx="7170738" cy="25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>
            <a:spAutoFit/>
          </a:bodyPr>
          <a:lstStyle/>
          <a:p>
            <a:pPr algn="ctr">
              <a:lnSpc>
                <a:spcPct val="90000"/>
              </a:lnSpc>
              <a:buClr>
                <a:srgbClr val="FF0000"/>
              </a:buClr>
            </a:pPr>
            <a:r>
              <a:rPr lang="ru-RU" altLang="ru-RU" sz="1300" b="1" i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600" b="1" u="sng" dirty="0">
              <a:solidFill>
                <a:srgbClr val="581D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7740352" y="260648"/>
            <a:ext cx="739775" cy="700087"/>
            <a:chOff x="899592" y="1484784"/>
            <a:chExt cx="792162" cy="792162"/>
          </a:xfrm>
        </p:grpSpPr>
        <p:sp>
          <p:nvSpPr>
            <p:cNvPr id="20" name="Овал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99592" y="1484784"/>
              <a:ext cx="792162" cy="792162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132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71600" y="1556792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179513" y="1340768"/>
            <a:ext cx="8964487" cy="3915512"/>
            <a:chOff x="395835" y="1400551"/>
            <a:chExt cx="8802584" cy="3332826"/>
          </a:xfrm>
        </p:grpSpPr>
        <p:sp>
          <p:nvSpPr>
            <p:cNvPr id="4127" name="Прямоугольник 8"/>
            <p:cNvSpPr>
              <a:spLocks noChangeArrowheads="1"/>
            </p:cNvSpPr>
            <p:nvPr/>
          </p:nvSpPr>
          <p:spPr bwMode="auto">
            <a:xfrm>
              <a:off x="395835" y="3490613"/>
              <a:ext cx="4663402" cy="34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28" name="Прямоугольник 11"/>
            <p:cNvSpPr>
              <a:spLocks noChangeArrowheads="1"/>
            </p:cNvSpPr>
            <p:nvPr/>
          </p:nvSpPr>
          <p:spPr bwMode="auto">
            <a:xfrm>
              <a:off x="4638284" y="1400551"/>
              <a:ext cx="4560135" cy="3332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>
                <a:buClr>
                  <a:srgbClr val="FF0000"/>
                </a:buClr>
              </a:pPr>
              <a:r>
                <a:rPr lang="ru-RU" altLang="ru-RU" b="1" u="sng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Поддержка </a:t>
              </a:r>
              <a:r>
                <a:rPr lang="ru-RU" altLang="ru-RU" b="1" u="sng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системообразующих</a:t>
              </a:r>
              <a:r>
                <a:rPr lang="ru-RU" altLang="ru-RU" b="1" u="sng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b="1" u="sng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предприятий</a:t>
              </a:r>
              <a:r>
                <a:rPr lang="ru-RU" altLang="ru-RU" b="1" u="sng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:</a:t>
              </a:r>
              <a:r>
                <a:rPr lang="ru-RU" altLang="ru-RU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/>
              </a:r>
              <a:br>
                <a:rPr lang="ru-RU" altLang="ru-RU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50" i="1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(7 предприятий КО включены в федеральный перечень)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 субсидирование затрат, </a:t>
              </a: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связанных с производством (реализацией) товаров, выполнением работ, оказанием </a:t>
              </a: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услуг;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отсрочка </a:t>
              </a: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(рассрочка) по уплате налогов, авансовых платежей по налогам </a:t>
              </a:r>
              <a:r>
                <a:rPr lang="ru-RU" altLang="ru-RU" sz="145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(постановление Правительства РФ </a:t>
              </a:r>
              <a:r>
                <a:rPr lang="ru-RU" altLang="ru-RU" sz="145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от </a:t>
              </a:r>
              <a:r>
                <a:rPr lang="ru-RU" altLang="ru-RU" sz="145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02.04.2020 № 409</a:t>
              </a:r>
              <a:r>
                <a:rPr lang="ru-RU" altLang="ru-RU" sz="1450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)</a:t>
              </a: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льготные кредиты на 1 год для поддержания оборотных средств и сохранения рабочих мест;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государственные </a:t>
              </a: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гарантии РФ по кредитам </a:t>
              </a:r>
              <a:b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или облигационным займам </a:t>
              </a:r>
              <a:r>
                <a:rPr lang="ru-RU" altLang="ru-RU" sz="145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(постановление Правительства РФ от 10.05.2017 № 549</a:t>
              </a:r>
              <a:r>
                <a:rPr lang="ru-RU" altLang="ru-RU" sz="145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)</a:t>
              </a:r>
              <a:endPara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895339" y="3068960"/>
            <a:ext cx="4090437" cy="695163"/>
            <a:chOff x="369676" y="1920591"/>
            <a:chExt cx="4223599" cy="1356888"/>
          </a:xfrm>
        </p:grpSpPr>
        <p:sp>
          <p:nvSpPr>
            <p:cNvPr id="4123" name="Прямоугольник 26"/>
            <p:cNvSpPr>
              <a:spLocks noChangeArrowheads="1"/>
            </p:cNvSpPr>
            <p:nvPr/>
          </p:nvSpPr>
          <p:spPr bwMode="auto">
            <a:xfrm>
              <a:off x="369676" y="1920591"/>
              <a:ext cx="4223599" cy="337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sz="1700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24" name="Прямоугольник 10"/>
            <p:cNvSpPr>
              <a:spLocks noChangeArrowheads="1"/>
            </p:cNvSpPr>
            <p:nvPr/>
          </p:nvSpPr>
          <p:spPr bwMode="auto">
            <a:xfrm>
              <a:off x="441349" y="3016843"/>
              <a:ext cx="3712695" cy="26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sz="1200" i="1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2"/>
          <p:cNvGrpSpPr>
            <a:grpSpLocks/>
          </p:cNvGrpSpPr>
          <p:nvPr/>
        </p:nvGrpSpPr>
        <p:grpSpPr bwMode="auto">
          <a:xfrm>
            <a:off x="323528" y="4653136"/>
            <a:ext cx="8280920" cy="2204864"/>
            <a:chOff x="462658" y="1795243"/>
            <a:chExt cx="7397159" cy="2694821"/>
          </a:xfrm>
        </p:grpSpPr>
        <p:sp>
          <p:nvSpPr>
            <p:cNvPr id="4117" name="Прямоугольник 8"/>
            <p:cNvSpPr>
              <a:spLocks noChangeArrowheads="1"/>
            </p:cNvSpPr>
            <p:nvPr/>
          </p:nvSpPr>
          <p:spPr bwMode="auto">
            <a:xfrm>
              <a:off x="669203" y="1795243"/>
              <a:ext cx="7190614" cy="315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 defTabSz="752475">
                <a:lnSpc>
                  <a:spcPts val="1400"/>
                </a:lnSpc>
                <a:buClr>
                  <a:srgbClr val="FF0000"/>
                </a:buClr>
              </a:pPr>
              <a:endParaRPr lang="ru-RU" altLang="ru-RU" sz="1400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7" name="Группа 27"/>
            <p:cNvGrpSpPr>
              <a:grpSpLocks/>
            </p:cNvGrpSpPr>
            <p:nvPr/>
          </p:nvGrpSpPr>
          <p:grpSpPr bwMode="auto">
            <a:xfrm>
              <a:off x="462658" y="2060848"/>
              <a:ext cx="3479902" cy="2429216"/>
              <a:chOff x="467420" y="1576388"/>
              <a:chExt cx="3974405" cy="2913676"/>
            </a:xfrm>
          </p:grpSpPr>
          <p:sp>
            <p:nvSpPr>
              <p:cNvPr id="4120" name="Прямоугольник 26"/>
              <p:cNvSpPr>
                <a:spLocks noChangeArrowheads="1"/>
              </p:cNvSpPr>
              <p:nvPr/>
            </p:nvSpPr>
            <p:spPr bwMode="auto">
              <a:xfrm>
                <a:off x="509588" y="1576388"/>
                <a:ext cx="3932237" cy="367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5264" tIns="37632" rIns="75264" bIns="37632">
                <a:spAutoFit/>
              </a:bodyPr>
              <a:lstStyle/>
              <a:p>
                <a:pPr defTabSz="752475">
                  <a:lnSpc>
                    <a:spcPts val="2475"/>
                  </a:lnSpc>
                  <a:buClr>
                    <a:srgbClr val="FF0000"/>
                  </a:buClr>
                </a:pPr>
                <a:endParaRPr lang="ru-RU" altLang="ru-RU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4121" name="Прямоугольник 10"/>
              <p:cNvSpPr>
                <a:spLocks noChangeArrowheads="1"/>
              </p:cNvSpPr>
              <p:nvPr/>
            </p:nvSpPr>
            <p:spPr bwMode="auto">
              <a:xfrm>
                <a:off x="467420" y="4261716"/>
                <a:ext cx="3524250" cy="228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5264" tIns="37632" rIns="75264" bIns="37632">
                <a:spAutoFit/>
              </a:bodyPr>
              <a:lstStyle/>
              <a:p>
                <a:pPr defTabSz="752475">
                  <a:lnSpc>
                    <a:spcPct val="90000"/>
                  </a:lnSpc>
                  <a:buClr>
                    <a:srgbClr val="FF0000"/>
                  </a:buClr>
                </a:pPr>
                <a:endParaRPr lang="ru-RU" altLang="ru-RU" sz="1100" i="1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4119" name="Прямоугольник 8"/>
            <p:cNvSpPr>
              <a:spLocks noChangeArrowheads="1"/>
            </p:cNvSpPr>
            <p:nvPr/>
          </p:nvSpPr>
          <p:spPr bwMode="auto">
            <a:xfrm>
              <a:off x="4322045" y="1795243"/>
              <a:ext cx="3409125" cy="315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 defTabSz="752475">
                <a:lnSpc>
                  <a:spcPts val="1400"/>
                </a:lnSpc>
                <a:buClr>
                  <a:srgbClr val="FF0000"/>
                </a:buClr>
              </a:pPr>
              <a:endParaRPr lang="ru-RU" altLang="ru-RU" sz="1400" i="1" dirty="0" smtClean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113" name="Прямоугольник 39"/>
          <p:cNvSpPr>
            <a:spLocks noChangeArrowheads="1"/>
          </p:cNvSpPr>
          <p:nvPr/>
        </p:nvSpPr>
        <p:spPr bwMode="auto">
          <a:xfrm>
            <a:off x="428700" y="5417820"/>
            <a:ext cx="8424936" cy="11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52475" eaLnBrk="0" hangingPunct="0">
              <a:lnSpc>
                <a:spcPts val="1400"/>
              </a:lnSpc>
              <a:buClr>
                <a:srgbClr val="FF0000"/>
              </a:buClr>
            </a:pPr>
            <a:r>
              <a:rPr lang="ru-RU" altLang="ru-RU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всех субъектов </a:t>
            </a:r>
            <a:r>
              <a:rPr lang="ru-RU" altLang="ru-RU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МСП:</a:t>
            </a:r>
          </a:p>
          <a:p>
            <a:pPr defTabSz="752475" eaLnBrk="0" hangingPunct="0">
              <a:buClr>
                <a:srgbClr val="FF0000"/>
              </a:buClr>
            </a:pPr>
            <a:r>
              <a:rPr lang="ru-RU" alt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- снижение тарифов по страховым взносам до 15% на зарплату свыше 1 размера МРОТ;</a:t>
            </a:r>
          </a:p>
          <a:p>
            <a:pPr>
              <a:buClr>
                <a:srgbClr val="FF0000"/>
              </a:buClr>
            </a:pPr>
            <a:r>
              <a:rPr lang="ru-RU" alt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altLang="ru-RU" sz="1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мораторий на банкротство и проверки, налоговые санкции;</a:t>
            </a:r>
          </a:p>
          <a:p>
            <a:pPr>
              <a:buClr>
                <a:srgbClr val="FF0000"/>
              </a:buClr>
            </a:pPr>
            <a:r>
              <a:rPr lang="ru-RU" altLang="ru-RU" sz="1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- продление срока предоставления налоговой отчетности;</a:t>
            </a:r>
          </a:p>
          <a:p>
            <a:pPr>
              <a:buClr>
                <a:srgbClr val="FF0000"/>
              </a:buClr>
            </a:pPr>
            <a:r>
              <a:rPr lang="ru-RU" altLang="ru-RU" sz="1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- автоматическое продление в 2020 году лицензий и разрешений для субъектов </a:t>
            </a:r>
            <a:r>
              <a:rPr lang="ru-RU" altLang="ru-RU" sz="14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МСП</a:t>
            </a:r>
            <a:endParaRPr lang="ru-RU" altLang="ru-RU" sz="14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4" name="Прямоугольник 40"/>
          <p:cNvSpPr>
            <a:spLocks noChangeArrowheads="1"/>
          </p:cNvSpPr>
          <p:nvPr/>
        </p:nvSpPr>
        <p:spPr bwMode="auto">
          <a:xfrm>
            <a:off x="179512" y="1340768"/>
            <a:ext cx="424847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МСП в </a:t>
            </a:r>
            <a:r>
              <a:rPr lang="ru-RU" altLang="ru-RU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пострадавших отраслях: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отсрочка по уплате налогов и страховых     </a:t>
            </a:r>
          </a:p>
          <a:p>
            <a:pPr>
              <a:buClr>
                <a:srgbClr val="FF0000"/>
              </a:buClr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взносов;</a:t>
            </a:r>
          </a:p>
          <a:p>
            <a:pPr>
              <a:lnSpc>
                <a:spcPts val="800"/>
              </a:lnSpc>
              <a:buClr>
                <a:srgbClr val="FF0000"/>
              </a:buClr>
            </a:pPr>
            <a:endParaRPr lang="ru-RU" altLang="ru-RU" sz="145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отсрочка по аренде имущества;  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финансовая помощь предприятиям на выплату зарплаты  сотрудникам - </a:t>
            </a:r>
            <a:r>
              <a:rPr lang="ru-RU" altLang="ru-RU" sz="145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12 130 рублей;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i="1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0%-кредит на выплату зарплаты </a:t>
            </a:r>
            <a:r>
              <a:rPr lang="ru-RU" altLang="ru-RU" sz="145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(КО: «Сбербанк», «ВТБ», «</a:t>
            </a:r>
            <a:r>
              <a:rPr lang="ru-RU" altLang="ru-RU" sz="1450" i="1" dirty="0" err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Промсвязьбанк</a:t>
            </a:r>
            <a:r>
              <a:rPr lang="ru-RU" altLang="ru-RU" sz="145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»,  «Открытие», «Хлынов»)</a:t>
            </a: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«кредитные каникулы» для </a:t>
            </a:r>
            <a:r>
              <a:rPr lang="ru-RU" altLang="ru-RU" sz="145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СМСП</a:t>
            </a: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списание налогов и страховых взносов </a:t>
            </a:r>
            <a:b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за 2 квартал текущего года, кроме НДС 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i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предоставление вычета по социальным взносам в размере 1 МРОТ </a:t>
            </a:r>
            <a:r>
              <a:rPr lang="ru-RU" altLang="ru-RU" sz="145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(для </a:t>
            </a:r>
            <a:r>
              <a:rPr lang="ru-RU" altLang="ru-RU" sz="1450" i="1" dirty="0" err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ИП</a:t>
            </a:r>
            <a:r>
              <a:rPr lang="ru-RU" altLang="ru-RU" sz="145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)</a:t>
            </a:r>
            <a:endParaRPr lang="ru-RU" sz="14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5" name="Straight Connector 100"/>
          <p:cNvCxnSpPr/>
          <p:nvPr/>
        </p:nvCxnSpPr>
        <p:spPr>
          <a:xfrm flipV="1">
            <a:off x="4403978" y="1441346"/>
            <a:ext cx="0" cy="3816424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980765" y="539502"/>
            <a:ext cx="7182470" cy="404422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algn="ctr"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600" b="1" dirty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ФИНАНСОВЫЕ МЕРЫ </a:t>
            </a:r>
            <a:r>
              <a:rPr lang="ru-RU" sz="2600" b="1" dirty="0" smtClean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ПОДДЕРЖКИ</a:t>
            </a:r>
            <a:endParaRPr lang="ru-RU" sz="2600" b="1" dirty="0">
              <a:solidFill>
                <a:srgbClr val="623B2A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749171CD-0B61-49D0-A763-44DDCC3CD865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6147" name="AutoShape 4" descr="https://storage1a.censor.net/images/3/e/a/b/3eab15d64b4c11e97a0ff951a67efad1/original.jpg"/>
          <p:cNvSpPr>
            <a:spLocks noChangeAspect="1" noChangeArrowheads="1"/>
          </p:cNvSpPr>
          <p:nvPr/>
        </p:nvSpPr>
        <p:spPr bwMode="auto">
          <a:xfrm>
            <a:off x="115888" y="-138113"/>
            <a:ext cx="228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1907704" y="476672"/>
            <a:ext cx="7010226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4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ФИНАНСОВЫЕ МЕРЫ ПОДДЕРЖКИ</a:t>
            </a:r>
          </a:p>
        </p:txBody>
      </p:sp>
      <p:sp>
        <p:nvSpPr>
          <p:cNvPr id="6150" name="Прямоугольник 21"/>
          <p:cNvSpPr>
            <a:spLocks noChangeArrowheads="1"/>
          </p:cNvSpPr>
          <p:nvPr/>
        </p:nvSpPr>
        <p:spPr bwMode="auto">
          <a:xfrm>
            <a:off x="2861469" y="840535"/>
            <a:ext cx="3421062" cy="4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6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7812360" y="260648"/>
            <a:ext cx="739775" cy="700087"/>
            <a:chOff x="899592" y="1484784"/>
            <a:chExt cx="792162" cy="792162"/>
          </a:xfrm>
        </p:grpSpPr>
        <p:sp>
          <p:nvSpPr>
            <p:cNvPr id="19" name="Овал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99592" y="1484784"/>
              <a:ext cx="792162" cy="792162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0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71600" y="1556792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8" name="Straight Connector 100"/>
          <p:cNvCxnSpPr/>
          <p:nvPr/>
        </p:nvCxnSpPr>
        <p:spPr>
          <a:xfrm flipV="1">
            <a:off x="4932040" y="1340768"/>
            <a:ext cx="1900" cy="4234842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179512" y="1412776"/>
            <a:ext cx="4721116" cy="4281498"/>
            <a:chOff x="4422883" y="1340768"/>
            <a:chExt cx="4721116" cy="4281498"/>
          </a:xfrm>
        </p:grpSpPr>
        <p:grpSp>
          <p:nvGrpSpPr>
            <p:cNvPr id="3" name="Группа 43"/>
            <p:cNvGrpSpPr>
              <a:grpSpLocks/>
            </p:cNvGrpSpPr>
            <p:nvPr/>
          </p:nvGrpSpPr>
          <p:grpSpPr bwMode="auto">
            <a:xfrm>
              <a:off x="4461437" y="1340768"/>
              <a:ext cx="4682562" cy="4281498"/>
              <a:chOff x="4770160" y="2443506"/>
              <a:chExt cx="4402936" cy="3197810"/>
            </a:xfrm>
          </p:grpSpPr>
          <p:sp>
            <p:nvSpPr>
              <p:cNvPr id="6163" name="Прямоугольник 2"/>
              <p:cNvSpPr>
                <a:spLocks noChangeArrowheads="1"/>
              </p:cNvSpPr>
              <p:nvPr/>
            </p:nvSpPr>
            <p:spPr bwMode="auto">
              <a:xfrm>
                <a:off x="5144952" y="4379661"/>
                <a:ext cx="3791645" cy="573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введение с 01.07.2020 на территории </a:t>
                </a:r>
                <a:b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Кировской области </a:t>
                </a:r>
                <a:r>
                  <a:rPr lang="ru-RU" altLang="ru-RU" sz="1500" dirty="0" err="1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НПД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</a:t>
                </a: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Закон Кировской области от 29.05.2020 № 364-ЗО )</a:t>
                </a:r>
                <a:endPara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6164" name="Прямоугольник 2"/>
              <p:cNvSpPr>
                <a:spLocks noChangeArrowheads="1"/>
              </p:cNvSpPr>
              <p:nvPr/>
            </p:nvSpPr>
            <p:spPr bwMode="auto">
              <a:xfrm>
                <a:off x="5110639" y="5078828"/>
                <a:ext cx="4062457" cy="562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снижение налога на имущество организаций </a:t>
                </a:r>
                <a:b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в 2020 году для отдельных налогоплательщиков </a:t>
                </a: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(Закон Кировской области от 27.07.2020 № 383-ЗО)</a:t>
                </a:r>
                <a:endPara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6165" name="Прямоугольник 2"/>
              <p:cNvSpPr>
                <a:spLocks noChangeArrowheads="1"/>
              </p:cNvSpPr>
              <p:nvPr/>
            </p:nvSpPr>
            <p:spPr bwMode="auto">
              <a:xfrm>
                <a:off x="5178327" y="2443506"/>
                <a:ext cx="3994769" cy="4877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lnSpc>
                    <a:spcPts val="1500"/>
                  </a:lnSpc>
                  <a:buClr>
                    <a:srgbClr val="FF0000"/>
                  </a:buClr>
                </a:pP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снижение в 2 раза потенциально возможного </a:t>
                </a:r>
                <a:b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к получению </a:t>
                </a:r>
                <a:r>
                  <a:rPr lang="ru-RU" altLang="ru-RU" sz="1500" dirty="0" err="1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ИП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годового дохода по </a:t>
                </a:r>
                <a:r>
                  <a:rPr lang="ru-RU" altLang="ru-RU" sz="1500" dirty="0" err="1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ПСН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(Закон Кировской области от 04.06.2020 № 369-ЗО) </a:t>
                </a:r>
              </a:p>
            </p:txBody>
          </p:sp>
          <p:pic>
            <p:nvPicPr>
              <p:cNvPr id="616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770160" y="3163049"/>
                <a:ext cx="338540" cy="233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7" name="Прямоугольник 26"/>
            <p:cNvSpPr/>
            <p:nvPr/>
          </p:nvSpPr>
          <p:spPr>
            <a:xfrm>
              <a:off x="4835127" y="2219093"/>
              <a:ext cx="424847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льготные ставки для плательщиков </a:t>
              </a:r>
              <a:r>
                <a:rPr lang="ru-RU" altLang="ru-RU" sz="1500" dirty="0" err="1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УСН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500" b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1% и 5%, 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при условии сохранения в 2020 году:</a:t>
              </a:r>
              <a:b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не менее 70% </a:t>
              </a:r>
              <a:r>
                <a:rPr lang="ru-RU" altLang="ru-RU" sz="1500" dirty="0" err="1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ССЧ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за 2019 год;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размер </a:t>
              </a:r>
              <a:r>
                <a:rPr lang="ru-RU" altLang="ru-RU" sz="1500" dirty="0" err="1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з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/</a:t>
              </a:r>
              <a:r>
                <a:rPr lang="ru-RU" altLang="ru-RU" sz="1500" dirty="0" err="1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на 1</a:t>
              </a:r>
              <a:r>
                <a:rPr lang="en-US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работника</a:t>
              </a:r>
              <a:r>
                <a:rPr lang="en-US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&gt; 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1,5 МРОТ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40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(Закон Кировской области от 27.07.2020 </a:t>
              </a:r>
              <a:br>
                <a:rPr lang="ru-RU" altLang="ru-RU" sz="140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0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№ 382-ЗО)</a:t>
              </a:r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2883" y="1406004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39136" y="3997361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2883" y="4907486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Группа 35"/>
          <p:cNvGrpSpPr/>
          <p:nvPr/>
        </p:nvGrpSpPr>
        <p:grpSpPr>
          <a:xfrm>
            <a:off x="4983788" y="1484784"/>
            <a:ext cx="4160212" cy="4185937"/>
            <a:chOff x="123756" y="1467582"/>
            <a:chExt cx="4160212" cy="4185937"/>
          </a:xfrm>
        </p:grpSpPr>
        <p:grpSp>
          <p:nvGrpSpPr>
            <p:cNvPr id="4" name="Группа 42"/>
            <p:cNvGrpSpPr>
              <a:grpSpLocks/>
            </p:cNvGrpSpPr>
            <p:nvPr/>
          </p:nvGrpSpPr>
          <p:grpSpPr bwMode="auto">
            <a:xfrm>
              <a:off x="452053" y="1493561"/>
              <a:ext cx="3831915" cy="4159958"/>
              <a:chOff x="467544" y="1903616"/>
              <a:chExt cx="4048522" cy="3755332"/>
            </a:xfrm>
          </p:grpSpPr>
          <p:sp>
            <p:nvSpPr>
              <p:cNvPr id="61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12974" y="1903616"/>
                <a:ext cx="3806229" cy="1365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lnSpc>
                    <a:spcPts val="1600"/>
                  </a:lnSpc>
                  <a:buClr>
                    <a:srgbClr val="FF0000"/>
                  </a:buClr>
                </a:pP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отсрочка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по аренде государственного 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/>
                </a:r>
                <a:b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и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муниципального имущества </a:t>
                </a:r>
                <a:r>
                  <a:rPr lang="ru-RU" altLang="ru-RU" sz="14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/>
                </a:r>
                <a:br>
                  <a:rPr lang="ru-RU" altLang="ru-RU" sz="14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Федеральный закон от 01.04.2020 № 98-ФЗ, постановление Правительства РФ от 03.04.2020 № </a:t>
                </a: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439, постановление администрации города Кирова </a:t>
                </a:r>
                <a:b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от 24.04.2020 № 881-П)</a:t>
                </a:r>
                <a:endParaRPr lang="ru-RU" altLang="ru-RU" sz="14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6156" name="Прямоугольник 29"/>
              <p:cNvSpPr>
                <a:spLocks noChangeArrowheads="1"/>
              </p:cNvSpPr>
              <p:nvPr/>
            </p:nvSpPr>
            <p:spPr bwMode="auto">
              <a:xfrm>
                <a:off x="483911" y="3520793"/>
                <a:ext cx="3878215" cy="1565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1600"/>
                  </a:lnSpc>
                  <a:buClr>
                    <a:srgbClr val="FF0000"/>
                  </a:buClr>
                </a:pP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освобождение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арендаторов государственного имущества, находящегося в казне Кировской области (за исключением земельных участков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), </a:t>
                </a:r>
                <a:b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от арендной платы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за период 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с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01.04.2020 </a:t>
                </a:r>
                <a:r>
                  <a:rPr lang="ru-RU" altLang="ru-RU" sz="1500" dirty="0" smtClean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по 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30.06.2020 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(постановление Правительства Кировской области от 28.04.2020 № 218-П</a:t>
                </a:r>
                <a:r>
                  <a:rPr lang="ru-RU" altLang="ru-RU" sz="1400" i="1" dirty="0" smtClean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)</a:t>
                </a:r>
                <a:endPara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6162" name="Прямоугольник 2"/>
              <p:cNvSpPr>
                <a:spLocks noChangeArrowheads="1"/>
              </p:cNvSpPr>
              <p:nvPr/>
            </p:nvSpPr>
            <p:spPr bwMode="auto">
              <a:xfrm>
                <a:off x="467544" y="5372494"/>
                <a:ext cx="4048522" cy="286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endParaRPr lang="ru-RU" altLang="ru-RU" sz="1400" i="1" dirty="0">
                  <a:solidFill>
                    <a:srgbClr val="FF4B4B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56" y="1467582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5804" y="3318871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55FD9855-5F9A-4656-AA17-AAB290140106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schemeClr val="tx1"/>
              </a:solidFill>
              <a:latin typeface="Muller Narrow Light"/>
            </a:endParaRPr>
          </a:p>
        </p:txBody>
      </p:sp>
      <p:grpSp>
        <p:nvGrpSpPr>
          <p:cNvPr id="2" name="Группа 50"/>
          <p:cNvGrpSpPr/>
          <p:nvPr/>
        </p:nvGrpSpPr>
        <p:grpSpPr>
          <a:xfrm>
            <a:off x="5428393" y="2709044"/>
            <a:ext cx="3335155" cy="3198097"/>
            <a:chOff x="249656" y="1324366"/>
            <a:chExt cx="4912732" cy="328167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9" name="Скругленный прямоугольник 1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49656" y="1324366"/>
              <a:ext cx="4912732" cy="3281670"/>
            </a:xfrm>
            <a:prstGeom prst="roundRect">
              <a:avLst>
                <a:gd name="adj" fmla="val 4133"/>
              </a:avLst>
            </a:prstGeom>
            <a:solidFill>
              <a:srgbClr val="FF4B4B"/>
            </a:solidFill>
            <a:ln>
              <a:solidFill>
                <a:srgbClr val="FF4B4B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grpSp>
          <p:nvGrpSpPr>
            <p:cNvPr id="3" name="Группа 49"/>
            <p:cNvGrpSpPr/>
            <p:nvPr/>
          </p:nvGrpSpPr>
          <p:grpSpPr>
            <a:xfrm>
              <a:off x="492666" y="2563060"/>
              <a:ext cx="642769" cy="1772766"/>
              <a:chOff x="492666" y="2462705"/>
              <a:chExt cx="642769" cy="1772766"/>
            </a:xfrm>
            <a:grpFill/>
          </p:grpSpPr>
          <p:pic>
            <p:nvPicPr>
              <p:cNvPr id="41" name="Рисунок 40">
                <a:extLst>
                  <a:ext uri="{FF2B5EF4-FFF2-40B4-BE49-F238E27FC236}"/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525366" y="2462705"/>
                <a:ext cx="610069" cy="410388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42" name="Рисунок 41">
                <a:extLst>
                  <a:ext uri="{FF2B5EF4-FFF2-40B4-BE49-F238E27FC236}"/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492666" y="3807086"/>
                <a:ext cx="610070" cy="428385"/>
              </a:xfrm>
              <a:prstGeom prst="rect">
                <a:avLst/>
              </a:prstGeom>
              <a:grpFill/>
            </p:spPr>
          </p:pic>
          <p:pic>
            <p:nvPicPr>
              <p:cNvPr id="43" name="Рисунок 42">
                <a:extLst>
                  <a:ext uri="{FF2B5EF4-FFF2-40B4-BE49-F238E27FC236}"/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509092" y="3024987"/>
                <a:ext cx="610070" cy="473678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124" name="Прямоугольник 45"/>
          <p:cNvSpPr>
            <a:spLocks noChangeArrowheads="1"/>
          </p:cNvSpPr>
          <p:nvPr/>
        </p:nvSpPr>
        <p:spPr bwMode="auto">
          <a:xfrm>
            <a:off x="251520" y="2276872"/>
            <a:ext cx="5185841" cy="192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600" b="1" u="sng" dirty="0">
                <a:latin typeface="Calibri" pitchFamily="34" charset="0"/>
              </a:rPr>
              <a:t>Действующие заемные продукты для всех СМСП</a:t>
            </a:r>
          </a:p>
          <a:p>
            <a:pPr>
              <a:buFontTx/>
              <a:buChar char="-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 оборотные средства </a:t>
            </a:r>
          </a:p>
          <a:p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3,0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млн. рублей на 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года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2,125% до 10,625%</a:t>
            </a:r>
          </a:p>
          <a:p>
            <a:endParaRPr lang="ru-RU" alt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 основные 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средства </a:t>
            </a:r>
            <a:b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5,0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млн. рублей на 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2,125% до 10,625%</a:t>
            </a:r>
          </a:p>
          <a:p>
            <a:pPr>
              <a:buFontTx/>
              <a:buChar char="-"/>
            </a:pPr>
            <a:endParaRPr lang="ru-RU" alt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реструктуризация займов</a:t>
            </a:r>
            <a:endParaRPr lang="ru-RU" altLang="ru-RU" sz="1400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Прямоугольник 24"/>
          <p:cNvSpPr>
            <a:spLocks noChangeArrowheads="1"/>
          </p:cNvSpPr>
          <p:nvPr/>
        </p:nvSpPr>
        <p:spPr bwMode="auto">
          <a:xfrm>
            <a:off x="323528" y="4941168"/>
            <a:ext cx="4824536" cy="141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для приоритетных проектов 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4,125%</a:t>
            </a:r>
            <a:endParaRPr lang="ru-RU" alt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(социальное и женское предпринимательство, туризм, экология, спорт, </a:t>
            </a:r>
            <a:r>
              <a:rPr lang="ru-RU" altLang="ru-RU" sz="1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промпарки</a:t>
            </a:r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экспорт, ТОСЭР и др.)</a:t>
            </a:r>
            <a:r>
              <a:rPr lang="ru-RU" alt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Tx/>
              <a:buChar char="-"/>
            </a:pP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СМСП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в моногородах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2,125%</a:t>
            </a:r>
            <a:endParaRPr lang="ru-RU" alt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 реализации приоритетных проектов)</a:t>
            </a:r>
          </a:p>
          <a:p>
            <a:pPr>
              <a:buFontTx/>
              <a:buChar char="-"/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НХП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</a:t>
            </a:r>
          </a:p>
        </p:txBody>
      </p:sp>
      <p:sp>
        <p:nvSpPr>
          <p:cNvPr id="5126" name="Прямоугольник 27"/>
          <p:cNvSpPr>
            <a:spLocks noChangeArrowheads="1"/>
          </p:cNvSpPr>
          <p:nvPr/>
        </p:nvSpPr>
        <p:spPr bwMode="auto">
          <a:xfrm>
            <a:off x="323528" y="4365104"/>
            <a:ext cx="4824536" cy="55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600" b="1" u="sng" dirty="0">
                <a:latin typeface="Calibri" pitchFamily="34" charset="0"/>
              </a:rPr>
              <a:t>Специальные заемные продукты</a:t>
            </a:r>
          </a:p>
          <a:p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5,0 млн. рублей на 2 года</a:t>
            </a:r>
            <a:endParaRPr lang="ru-RU" altLang="ru-RU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Прямоугольник 28"/>
          <p:cNvSpPr>
            <a:spLocks noChangeArrowheads="1"/>
          </p:cNvSpPr>
          <p:nvPr/>
        </p:nvSpPr>
        <p:spPr bwMode="auto">
          <a:xfrm>
            <a:off x="268288" y="1352550"/>
            <a:ext cx="8696200" cy="53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Портфель КОФПМСП  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985 займов на 793,1 млн.рублей</a:t>
            </a:r>
            <a:endParaRPr lang="ru-RU" altLang="ru-RU" sz="1400" b="1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Докапитализация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КОФПМСП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167 млн. рублей </a:t>
            </a:r>
            <a:r>
              <a:rPr lang="ru-RU" altLang="ru-RU" sz="1400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ФБ</a:t>
            </a:r>
            <a:r>
              <a:rPr lang="ru-RU" altLang="ru-RU" sz="14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(общая капитализация </a:t>
            </a:r>
            <a:r>
              <a:rPr lang="ru-RU" altLang="ru-RU" sz="1400" b="1" i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КОФПМСП</a:t>
            </a:r>
            <a:r>
              <a:rPr lang="ru-RU" altLang="ru-RU" sz="1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1,0 млрд. рублей)</a:t>
            </a:r>
            <a:endParaRPr lang="ru-RU" altLang="ru-RU" sz="14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8028384" y="188640"/>
            <a:ext cx="739775" cy="700087"/>
            <a:chOff x="0" y="69850"/>
            <a:chExt cx="739775" cy="700088"/>
          </a:xfrm>
        </p:grpSpPr>
        <p:sp>
          <p:nvSpPr>
            <p:cNvPr id="50" name="Овал 49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0" y="69850"/>
              <a:ext cx="739775" cy="700088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141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5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66675" y="133350"/>
              <a:ext cx="604838" cy="573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" name="Прямоугольник 52">
            <a:extLst>
              <a:ext uri="{FF2B5EF4-FFF2-40B4-BE49-F238E27FC236}"/>
            </a:extLst>
          </p:cNvPr>
          <p:cNvSpPr/>
          <p:nvPr/>
        </p:nvSpPr>
        <p:spPr>
          <a:xfrm>
            <a:off x="1727684" y="476301"/>
            <a:ext cx="5688632" cy="404422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4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ФИНАНСОВЫЕ МЕРЫ ПОДДЕ</a:t>
            </a:r>
            <a:r>
              <a:rPr lang="ru-RU" sz="2600" b="1" dirty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РЖКИ</a:t>
            </a:r>
          </a:p>
        </p:txBody>
      </p:sp>
      <p:sp>
        <p:nvSpPr>
          <p:cNvPr id="5131" name="Прямоугольник 56"/>
          <p:cNvSpPr>
            <a:spLocks noChangeArrowheads="1"/>
          </p:cNvSpPr>
          <p:nvPr/>
        </p:nvSpPr>
        <p:spPr bwMode="auto">
          <a:xfrm>
            <a:off x="2654821" y="874682"/>
            <a:ext cx="3834358" cy="4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6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cxnSp>
        <p:nvCxnSpPr>
          <p:cNvPr id="58" name="Straight Connector 100"/>
          <p:cNvCxnSpPr/>
          <p:nvPr/>
        </p:nvCxnSpPr>
        <p:spPr>
          <a:xfrm rot="5400000" flipH="1" flipV="1">
            <a:off x="-690661" y="3219053"/>
            <a:ext cx="1885950" cy="1588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00"/>
          <p:cNvCxnSpPr/>
          <p:nvPr/>
        </p:nvCxnSpPr>
        <p:spPr>
          <a:xfrm rot="5400000" flipH="1" flipV="1">
            <a:off x="-689868" y="5450508"/>
            <a:ext cx="1884363" cy="1587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Прямоугольник 60"/>
          <p:cNvSpPr>
            <a:spLocks noChangeArrowheads="1"/>
          </p:cNvSpPr>
          <p:nvPr/>
        </p:nvSpPr>
        <p:spPr bwMode="auto">
          <a:xfrm>
            <a:off x="5447311" y="2832410"/>
            <a:ext cx="3335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АНТИКРИЗИСНЫЕ МИКРОЗАЙМЫ</a:t>
            </a:r>
          </a:p>
          <a:p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(«</a:t>
            </a:r>
            <a:r>
              <a:rPr lang="ru-RU" altLang="ru-RU" sz="1600" b="1" dirty="0" err="1">
                <a:solidFill>
                  <a:schemeClr val="bg1"/>
                </a:solidFill>
                <a:latin typeface="Calibri" pitchFamily="34" charset="0"/>
              </a:rPr>
              <a:t>Антикризис</a:t>
            </a:r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»  и «</a:t>
            </a:r>
            <a:r>
              <a:rPr lang="ru-RU" altLang="ru-RU" sz="1600" b="1" dirty="0" err="1">
                <a:solidFill>
                  <a:schemeClr val="bg1"/>
                </a:solidFill>
                <a:latin typeface="Calibri" pitchFamily="34" charset="0"/>
              </a:rPr>
              <a:t>Онлайн</a:t>
            </a:r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 старт»)</a:t>
            </a:r>
          </a:p>
          <a:p>
            <a:r>
              <a:rPr lang="ru-RU" altLang="ru-RU" sz="1200" i="1" dirty="0">
                <a:solidFill>
                  <a:schemeClr val="bg1"/>
                </a:solidFill>
                <a:latin typeface="Calibri" pitchFamily="34" charset="0"/>
              </a:rPr>
              <a:t>с индивидуальным графиком погашения и возможностью отсрочки до 6 мес.</a:t>
            </a:r>
          </a:p>
          <a:p>
            <a:endParaRPr lang="ru-RU" alt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5" name="Прямоугольник 61"/>
          <p:cNvSpPr>
            <a:spLocks noChangeArrowheads="1"/>
          </p:cNvSpPr>
          <p:nvPr/>
        </p:nvSpPr>
        <p:spPr bwMode="auto">
          <a:xfrm>
            <a:off x="6030913" y="3981450"/>
            <a:ext cx="2535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500 тыс. руб./100 тыс. руб.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5136" name="Прямоугольник 62"/>
          <p:cNvSpPr>
            <a:spLocks noChangeArrowheads="1"/>
          </p:cNvSpPr>
          <p:nvPr/>
        </p:nvSpPr>
        <p:spPr bwMode="auto">
          <a:xfrm>
            <a:off x="6045200" y="4562475"/>
            <a:ext cx="25336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24 мес./12 мес.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5137" name="Прямоугольник 63"/>
          <p:cNvSpPr>
            <a:spLocks noChangeArrowheads="1"/>
          </p:cNvSpPr>
          <p:nvPr/>
        </p:nvSpPr>
        <p:spPr bwMode="auto">
          <a:xfrm>
            <a:off x="6045200" y="5313363"/>
            <a:ext cx="2724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 smtClean="0">
                <a:solidFill>
                  <a:schemeClr val="bg1"/>
                </a:solidFill>
                <a:latin typeface="Calibri" pitchFamily="34" charset="0"/>
              </a:rPr>
              <a:t>2,125 </a:t>
            </a:r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%  годовых / </a:t>
            </a:r>
            <a:r>
              <a:rPr lang="ru-RU" altLang="ru-RU" sz="1400" b="1" dirty="0" smtClean="0">
                <a:solidFill>
                  <a:schemeClr val="bg1"/>
                </a:solidFill>
                <a:latin typeface="Calibri" pitchFamily="34" charset="0"/>
              </a:rPr>
              <a:t>4,25 </a:t>
            </a:r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% годовых</a:t>
            </a:r>
            <a:endParaRPr lang="ru-RU" altLang="ru-RU" dirty="0">
              <a:latin typeface="Calibri" pitchFamily="34" charset="0"/>
            </a:endParaRPr>
          </a:p>
        </p:txBody>
      </p:sp>
      <p:cxnSp>
        <p:nvCxnSpPr>
          <p:cNvPr id="25" name="Straight Connector 100"/>
          <p:cNvCxnSpPr/>
          <p:nvPr/>
        </p:nvCxnSpPr>
        <p:spPr>
          <a:xfrm>
            <a:off x="2771775" y="1989138"/>
            <a:ext cx="2968625" cy="1587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00"/>
          <p:cNvCxnSpPr/>
          <p:nvPr/>
        </p:nvCxnSpPr>
        <p:spPr>
          <a:xfrm>
            <a:off x="5724525" y="1989138"/>
            <a:ext cx="1370013" cy="654050"/>
          </a:xfrm>
          <a:prstGeom prst="line">
            <a:avLst/>
          </a:prstGeom>
          <a:ln w="19050">
            <a:solidFill>
              <a:srgbClr val="FF4B4B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80848DC8-EA4D-41EA-83A2-EA74E4CB0C66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schemeClr val="tx1"/>
              </a:solidFill>
              <a:latin typeface="Muller Narrow Light"/>
            </a:endParaRP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23528" y="515435"/>
            <a:ext cx="8187922" cy="845718"/>
            <a:chOff x="432656" y="528363"/>
            <a:chExt cx="8652819" cy="852348"/>
          </a:xfrm>
        </p:grpSpPr>
        <p:sp>
          <p:nvSpPr>
            <p:cNvPr id="18" name="Прямоугольник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59223" y="528363"/>
              <a:ext cx="8326252" cy="416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52643">
                <a:lnSpc>
                  <a:spcPts val="2469"/>
                </a:lnSpc>
                <a:buClr>
                  <a:srgbClr val="FF0000"/>
                </a:buClr>
                <a:defRPr/>
              </a:pPr>
              <a:r>
                <a:rPr lang="ru-RU" sz="2400" b="1" dirty="0">
                  <a:solidFill>
                    <a:srgbClr val="623B2A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НЕФИНАНСОВЫЕ МЕРЫ ПОДДЕРЖКИ</a:t>
              </a:r>
            </a:p>
          </p:txBody>
        </p:sp>
        <p:sp>
          <p:nvSpPr>
            <p:cNvPr id="7189" name="Прямоугольник 18"/>
            <p:cNvSpPr>
              <a:spLocks noChangeArrowheads="1"/>
            </p:cNvSpPr>
            <p:nvPr/>
          </p:nvSpPr>
          <p:spPr bwMode="auto">
            <a:xfrm>
              <a:off x="432656" y="924731"/>
              <a:ext cx="4413256" cy="455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altLang="ru-RU" sz="24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Федеральные</a:t>
              </a:r>
              <a:r>
                <a:rPr lang="ru-RU" altLang="ru-RU" sz="26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меры</a:t>
              </a:r>
            </a:p>
          </p:txBody>
        </p:sp>
      </p:grpSp>
      <p:sp>
        <p:nvSpPr>
          <p:cNvPr id="7173" name="Прямоугольник 19"/>
          <p:cNvSpPr>
            <a:spLocks noChangeArrowheads="1"/>
          </p:cNvSpPr>
          <p:nvPr/>
        </p:nvSpPr>
        <p:spPr bwMode="auto">
          <a:xfrm>
            <a:off x="4788024" y="908720"/>
            <a:ext cx="3937248" cy="40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cxnSp>
        <p:nvCxnSpPr>
          <p:cNvPr id="15" name="Straight Connector 100"/>
          <p:cNvCxnSpPr/>
          <p:nvPr/>
        </p:nvCxnSpPr>
        <p:spPr>
          <a:xfrm flipV="1">
            <a:off x="4572000" y="1124744"/>
            <a:ext cx="0" cy="4824536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212823" y="1555349"/>
            <a:ext cx="4349652" cy="3185138"/>
            <a:chOff x="212823" y="1555349"/>
            <a:chExt cx="4349652" cy="3185138"/>
          </a:xfrm>
        </p:grpSpPr>
        <p:sp>
          <p:nvSpPr>
            <p:cNvPr id="7171" name="Прямоугольник 8"/>
            <p:cNvSpPr>
              <a:spLocks noChangeArrowheads="1"/>
            </p:cNvSpPr>
            <p:nvPr/>
          </p:nvSpPr>
          <p:spPr bwMode="auto">
            <a:xfrm>
              <a:off x="601663" y="1562100"/>
              <a:ext cx="3960812" cy="3178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продление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срока предоставления налоговой отчетности 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запрет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на проверки, взыскания и санкции </a:t>
              </a:r>
              <a:r>
                <a:rPr lang="en-US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/>
              </a:r>
              <a:br>
                <a:rPr lang="en-US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со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стороны ФНС и других органов КНД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мораторий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на налоговые санкции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мораторий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на банкротство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снижение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требований к  обеспечению 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государственных контрактов</a:t>
              </a: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консультации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по 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форс-мажорным ситуациям</a:t>
              </a: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6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924" y="1555349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7226" y="2141262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8874" y="2750200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823" y="3250334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974" y="365177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974" y="4175885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33"/>
          <p:cNvGrpSpPr/>
          <p:nvPr/>
        </p:nvGrpSpPr>
        <p:grpSpPr>
          <a:xfrm>
            <a:off x="4616584" y="1596792"/>
            <a:ext cx="4215337" cy="3762970"/>
            <a:chOff x="4598463" y="1484784"/>
            <a:chExt cx="4215337" cy="3762970"/>
          </a:xfrm>
        </p:grpSpPr>
        <p:sp>
          <p:nvSpPr>
            <p:cNvPr id="7174" name="Rectangle 1"/>
            <p:cNvSpPr>
              <a:spLocks noChangeArrowheads="1"/>
            </p:cNvSpPr>
            <p:nvPr/>
          </p:nvSpPr>
          <p:spPr bwMode="auto">
            <a:xfrm>
              <a:off x="5004048" y="1484784"/>
              <a:ext cx="3809752" cy="49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 anchor="ctr">
              <a:spAutoFit/>
            </a:bodyPr>
            <a:lstStyle/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горячая линия для </a:t>
              </a:r>
              <a:r>
                <a:rPr lang="ru-RU" altLang="ru-RU" sz="1500" dirty="0" err="1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СМСП</a:t>
              </a:r>
              <a:r>
                <a:rPr lang="ru-RU" altLang="ru-RU" sz="1500" dirty="0" smtClean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– </a:t>
              </a:r>
              <a:r>
                <a:rPr lang="ru-RU" altLang="ru-RU" sz="1500" i="1" dirty="0" smtClean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тел. 410 - 410</a:t>
              </a:r>
              <a:endParaRPr lang="ru-RU" altLang="ru-RU" sz="150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3605" y="155024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30090" y="206458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36181" y="261518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3605" y="4149080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98463" y="493547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5004048" y="2060848"/>
            <a:ext cx="399593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0988">
              <a:lnSpc>
                <a:spcPct val="90000"/>
              </a:lnSpc>
              <a:buClr>
                <a:srgbClr val="FF0000"/>
              </a:buClr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функционирует сайт центра «Мой бизнес»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hlinkClick r:id="rId4"/>
              </a:rPr>
              <a:t>www.мойбизнес-43.рф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150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04048" y="2628900"/>
            <a:ext cx="38713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режиме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онлайн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проводятся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вебинары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, семинары и круглые столы по вопросам разъяснения мер и способов получения поддержки, о налоговых изменениях, </a:t>
            </a:r>
            <a:b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об антикризисных маркетинговых инструментах и др.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990476" y="4182314"/>
            <a:ext cx="38884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взаимодействие с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ОМСУ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в целях информирования о мерах поддержки максимального количества субъектов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МСП</a:t>
            </a:r>
            <a:endParaRPr lang="ru-RU" altLang="ru-RU" sz="150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81208" y="5034920"/>
            <a:ext cx="388843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взаимодействие с </a:t>
            </a:r>
            <a:r>
              <a:rPr lang="ru-RU" altLang="ru-RU" sz="1500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ООП</a:t>
            </a: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Кировской области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038946" y="5573131"/>
            <a:ext cx="38884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функционирование штаба при Уполномоченном по защите </a:t>
            </a:r>
            <a:r>
              <a:rPr lang="ru-RU" altLang="ru-RU" sz="15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прав предпринимателей</a:t>
            </a:r>
            <a:endParaRPr lang="ru-RU" altLang="ru-RU" sz="150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589240"/>
            <a:ext cx="360040" cy="31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9" descr="https://media.nashaspravka.ru/attachments/ncg/publications/0/35/35577/thumb_1474616451-96ad89c956.jpg"/>
          <p:cNvPicPr>
            <a:picLocks noChangeAspect="1" noChangeArrowheads="1"/>
          </p:cNvPicPr>
          <p:nvPr/>
        </p:nvPicPr>
        <p:blipFill>
          <a:blip r:embed="rId2" cstate="print">
            <a:lum bright="45000" contrast="-45000"/>
          </a:blip>
          <a:srcRect/>
          <a:stretch>
            <a:fillRect/>
          </a:stretch>
        </p:blipFill>
        <p:spPr bwMode="auto">
          <a:xfrm>
            <a:off x="4572000" y="2204864"/>
            <a:ext cx="4572000" cy="3150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1285875"/>
            <a:ext cx="9144000" cy="650875"/>
          </a:xfrm>
          <a:prstGeom prst="rect">
            <a:avLst/>
          </a:prstGeom>
          <a:noFill/>
          <a:ln>
            <a:noFill/>
          </a:ln>
          <a:extLst/>
        </p:spPr>
        <p:txBody>
          <a:bodyPr lIns="89547" tIns="44776" rIns="89547" bIns="44776" anchor="ctr"/>
          <a:lstStyle/>
          <a:p>
            <a:pPr algn="ctr" defTabSz="8110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922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ECDACE24-D529-405D-9AA9-6C7ABD0BFE97}" type="slidenum">
              <a:rPr lang="ru-RU" altLang="ru-RU" smtClean="0">
                <a:solidFill>
                  <a:srgbClr val="898989"/>
                </a:solidFill>
                <a:cs typeface="Arial" pitchFamily="34" charset="0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214313" y="2103438"/>
            <a:ext cx="42894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7" tIns="44776" rIns="89547" bIns="44776" anchor="ctr"/>
          <a:lstStyle/>
          <a:p>
            <a:pPr algn="ctr" defTabSz="809625"/>
            <a:r>
              <a:rPr lang="ru-RU" altLang="ru-RU" sz="2800" dirty="0">
                <a:solidFill>
                  <a:srgbClr val="FF4B4B"/>
                </a:solidFill>
                <a:latin typeface="Calibri" pitchFamily="34" charset="0"/>
              </a:rPr>
              <a:t>Контактная информация</a:t>
            </a: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395536" y="4293096"/>
            <a:ext cx="3016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792" tIns="54399" rIns="108792" bIns="54399" anchor="ctr"/>
          <a:lstStyle/>
          <a:p>
            <a:pPr algn="ctr" defTabSz="809625"/>
            <a:endParaRPr lang="ru-RU" altLang="ru-RU" b="1">
              <a:solidFill>
                <a:srgbClr val="8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179512" y="2636912"/>
            <a:ext cx="450850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792" tIns="54399" rIns="108792" bIns="54399" anchor="ctr"/>
          <a:lstStyle/>
          <a:p>
            <a:pPr defTabSz="809625"/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Министерство экономического развития</a:t>
            </a:r>
          </a:p>
          <a:p>
            <a:pPr defTabSz="809625"/>
            <a:r>
              <a:rPr lang="ru-RU" altLang="ru-RU" sz="1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поддержки предпринимательства Кировской области</a:t>
            </a:r>
          </a:p>
          <a:p>
            <a:pPr defTabSz="809625"/>
            <a:r>
              <a:rPr lang="ru-RU" altLang="ru-RU" sz="2000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(8332) </a:t>
            </a:r>
            <a:r>
              <a:rPr lang="ru-RU" altLang="ru-RU" sz="2000" dirty="0" smtClean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27-27-29 (</a:t>
            </a:r>
            <a:r>
              <a:rPr lang="ru-RU" altLang="ru-RU" sz="2000" dirty="0" err="1" smtClean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доб</a:t>
            </a:r>
            <a:r>
              <a:rPr lang="ru-RU" altLang="ru-RU" sz="2000" dirty="0" smtClean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2900)</a:t>
            </a:r>
            <a:r>
              <a:rPr lang="ru-RU" altLang="ru-RU" sz="1600" b="1" dirty="0">
                <a:solidFill>
                  <a:srgbClr val="800000"/>
                </a:solidFill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/>
            </a:r>
            <a:br>
              <a:rPr lang="ru-RU" altLang="ru-RU" sz="1600" b="1" dirty="0">
                <a:solidFill>
                  <a:srgbClr val="800000"/>
                </a:solidFill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</a:br>
            <a:r>
              <a:rPr lang="en-US" altLang="ru-RU" sz="2000" dirty="0" err="1" smtClean="0">
                <a:solidFill>
                  <a:srgbClr val="FF4B4B"/>
                </a:solidFill>
                <a:latin typeface="Calibri" pitchFamily="34" charset="0"/>
              </a:rPr>
              <a:t>business@ako.kirov.ru</a:t>
            </a:r>
            <a:endParaRPr lang="ru-RU" altLang="ru-RU" sz="16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13383</TotalTime>
  <Words>531</Words>
  <Application>Microsoft Office PowerPoint</Application>
  <PresentationFormat>Экран (4:3)</PresentationFormat>
  <Paragraphs>116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Патрушева Лариса Леонидовна</dc:creator>
  <cp:lastModifiedBy>Эконом3</cp:lastModifiedBy>
  <cp:revision>1563</cp:revision>
  <cp:lastPrinted>2020-05-15T14:04:54Z</cp:lastPrinted>
  <dcterms:modified xsi:type="dcterms:W3CDTF">2020-10-01T08:20:35Z</dcterms:modified>
</cp:coreProperties>
</file>